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60" r:id="rId5"/>
    <p:sldId id="263" r:id="rId6"/>
    <p:sldId id="261"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6" d="100"/>
          <a:sy n="66" d="100"/>
        </p:scale>
        <p:origin x="676"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26EF8E-25DD-432B-93F4-6999B5E5FD99}"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C7E72-7C72-4D84-AABE-817DE6633E7F}" type="slidenum">
              <a:rPr lang="en-US" smtClean="0"/>
              <a:t>‹#›</a:t>
            </a:fld>
            <a:endParaRPr lang="en-US"/>
          </a:p>
        </p:txBody>
      </p:sp>
    </p:spTree>
    <p:extLst>
      <p:ext uri="{BB962C8B-B14F-4D97-AF65-F5344CB8AC3E}">
        <p14:creationId xmlns:p14="http://schemas.microsoft.com/office/powerpoint/2010/main" val="19966049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26EF8E-25DD-432B-93F4-6999B5E5FD99}"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C7E72-7C72-4D84-AABE-817DE6633E7F}" type="slidenum">
              <a:rPr lang="en-US" smtClean="0"/>
              <a:t>‹#›</a:t>
            </a:fld>
            <a:endParaRPr lang="en-US"/>
          </a:p>
        </p:txBody>
      </p:sp>
    </p:spTree>
    <p:extLst>
      <p:ext uri="{BB962C8B-B14F-4D97-AF65-F5344CB8AC3E}">
        <p14:creationId xmlns:p14="http://schemas.microsoft.com/office/powerpoint/2010/main" val="15206796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26EF8E-25DD-432B-93F4-6999B5E5FD99}"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C7E72-7C72-4D84-AABE-817DE6633E7F}" type="slidenum">
              <a:rPr lang="en-US" smtClean="0"/>
              <a:t>‹#›</a:t>
            </a:fld>
            <a:endParaRPr lang="en-US"/>
          </a:p>
        </p:txBody>
      </p:sp>
    </p:spTree>
    <p:extLst>
      <p:ext uri="{BB962C8B-B14F-4D97-AF65-F5344CB8AC3E}">
        <p14:creationId xmlns:p14="http://schemas.microsoft.com/office/powerpoint/2010/main" val="2116689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26EF8E-25DD-432B-93F4-6999B5E5FD99}"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C7E72-7C72-4D84-AABE-817DE6633E7F}" type="slidenum">
              <a:rPr lang="en-US" smtClean="0"/>
              <a:t>‹#›</a:t>
            </a:fld>
            <a:endParaRPr lang="en-US"/>
          </a:p>
        </p:txBody>
      </p:sp>
    </p:spTree>
    <p:extLst>
      <p:ext uri="{BB962C8B-B14F-4D97-AF65-F5344CB8AC3E}">
        <p14:creationId xmlns:p14="http://schemas.microsoft.com/office/powerpoint/2010/main" val="27206754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126EF8E-25DD-432B-93F4-6999B5E5FD99}"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C7E72-7C72-4D84-AABE-817DE6633E7F}" type="slidenum">
              <a:rPr lang="en-US" smtClean="0"/>
              <a:t>‹#›</a:t>
            </a:fld>
            <a:endParaRPr lang="en-US"/>
          </a:p>
        </p:txBody>
      </p:sp>
    </p:spTree>
    <p:extLst>
      <p:ext uri="{BB962C8B-B14F-4D97-AF65-F5344CB8AC3E}">
        <p14:creationId xmlns:p14="http://schemas.microsoft.com/office/powerpoint/2010/main" val="6369607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26EF8E-25DD-432B-93F4-6999B5E5FD99}"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C7E72-7C72-4D84-AABE-817DE6633E7F}" type="slidenum">
              <a:rPr lang="en-US" smtClean="0"/>
              <a:t>‹#›</a:t>
            </a:fld>
            <a:endParaRPr lang="en-US"/>
          </a:p>
        </p:txBody>
      </p:sp>
    </p:spTree>
    <p:extLst>
      <p:ext uri="{BB962C8B-B14F-4D97-AF65-F5344CB8AC3E}">
        <p14:creationId xmlns:p14="http://schemas.microsoft.com/office/powerpoint/2010/main" val="21310838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26EF8E-25DD-432B-93F4-6999B5E5FD99}" type="datetimeFigureOut">
              <a:rPr lang="en-US" smtClean="0"/>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2C7E72-7C72-4D84-AABE-817DE6633E7F}" type="slidenum">
              <a:rPr lang="en-US" smtClean="0"/>
              <a:t>‹#›</a:t>
            </a:fld>
            <a:endParaRPr lang="en-US"/>
          </a:p>
        </p:txBody>
      </p:sp>
    </p:spTree>
    <p:extLst>
      <p:ext uri="{BB962C8B-B14F-4D97-AF65-F5344CB8AC3E}">
        <p14:creationId xmlns:p14="http://schemas.microsoft.com/office/powerpoint/2010/main" val="15127760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26EF8E-25DD-432B-93F4-6999B5E5FD99}" type="datetimeFigureOut">
              <a:rPr lang="en-US" smtClean="0"/>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2C7E72-7C72-4D84-AABE-817DE6633E7F}" type="slidenum">
              <a:rPr lang="en-US" smtClean="0"/>
              <a:t>‹#›</a:t>
            </a:fld>
            <a:endParaRPr lang="en-US"/>
          </a:p>
        </p:txBody>
      </p:sp>
    </p:spTree>
    <p:extLst>
      <p:ext uri="{BB962C8B-B14F-4D97-AF65-F5344CB8AC3E}">
        <p14:creationId xmlns:p14="http://schemas.microsoft.com/office/powerpoint/2010/main" val="16618026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26EF8E-25DD-432B-93F4-6999B5E5FD99}" type="datetimeFigureOut">
              <a:rPr lang="en-US" smtClean="0"/>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2C7E72-7C72-4D84-AABE-817DE6633E7F}" type="slidenum">
              <a:rPr lang="en-US" smtClean="0"/>
              <a:t>‹#›</a:t>
            </a:fld>
            <a:endParaRPr lang="en-US"/>
          </a:p>
        </p:txBody>
      </p:sp>
    </p:spTree>
    <p:extLst>
      <p:ext uri="{BB962C8B-B14F-4D97-AF65-F5344CB8AC3E}">
        <p14:creationId xmlns:p14="http://schemas.microsoft.com/office/powerpoint/2010/main" val="35589765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26EF8E-25DD-432B-93F4-6999B5E5FD99}"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C7E72-7C72-4D84-AABE-817DE6633E7F}" type="slidenum">
              <a:rPr lang="en-US" smtClean="0"/>
              <a:t>‹#›</a:t>
            </a:fld>
            <a:endParaRPr lang="en-US"/>
          </a:p>
        </p:txBody>
      </p:sp>
    </p:spTree>
    <p:extLst>
      <p:ext uri="{BB962C8B-B14F-4D97-AF65-F5344CB8AC3E}">
        <p14:creationId xmlns:p14="http://schemas.microsoft.com/office/powerpoint/2010/main" val="7324653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126EF8E-25DD-432B-93F4-6999B5E5FD99}"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C7E72-7C72-4D84-AABE-817DE6633E7F}" type="slidenum">
              <a:rPr lang="en-US" smtClean="0"/>
              <a:t>‹#›</a:t>
            </a:fld>
            <a:endParaRPr lang="en-US"/>
          </a:p>
        </p:txBody>
      </p:sp>
    </p:spTree>
    <p:extLst>
      <p:ext uri="{BB962C8B-B14F-4D97-AF65-F5344CB8AC3E}">
        <p14:creationId xmlns:p14="http://schemas.microsoft.com/office/powerpoint/2010/main" val="35258541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6EF8E-25DD-432B-93F4-6999B5E5FD99}" type="datetimeFigureOut">
              <a:rPr lang="en-US" smtClean="0"/>
              <a:t>3/28/2020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2C7E72-7C72-4D84-AABE-817DE6633E7F}" type="slidenum">
              <a:rPr lang="en-US" smtClean="0"/>
              <a:t>‹#›</a:t>
            </a:fld>
            <a:endParaRPr lang="en-US"/>
          </a:p>
        </p:txBody>
      </p:sp>
    </p:spTree>
    <p:extLst>
      <p:ext uri="{BB962C8B-B14F-4D97-AF65-F5344CB8AC3E}">
        <p14:creationId xmlns:p14="http://schemas.microsoft.com/office/powerpoint/2010/main" val="3401052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ergaminos para escribir la carta a santa claus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429" y="0"/>
            <a:ext cx="11661006" cy="6203481"/>
          </a:xfrm>
          <a:prstGeom prst="rect">
            <a:avLst/>
          </a:prstGeom>
        </p:spPr>
      </p:pic>
      <p:sp>
        <p:nvSpPr>
          <p:cNvPr id="8" name="Rectangle 7"/>
          <p:cNvSpPr/>
          <p:nvPr/>
        </p:nvSpPr>
        <p:spPr>
          <a:xfrm>
            <a:off x="2051783" y="1477478"/>
            <a:ext cx="9079833" cy="3785652"/>
          </a:xfrm>
          <a:prstGeom prst="rect">
            <a:avLst/>
          </a:prstGeom>
        </p:spPr>
        <p:txBody>
          <a:bodyPr wrap="square">
            <a:spAutoFit/>
          </a:bodyPr>
          <a:lstStyle/>
          <a:p>
            <a:pPr algn="r"/>
            <a:r>
              <a:rPr lang="en-US" sz="4000" dirty="0" smtClean="0"/>
              <a:t/>
            </a:r>
            <a:br>
              <a:rPr lang="en-US" sz="4000" dirty="0" smtClean="0"/>
            </a:br>
            <a:r>
              <a:rPr lang="ar-IQ" sz="4000" b="1" i="0" dirty="0" smtClean="0">
                <a:solidFill>
                  <a:srgbClr val="003E61"/>
                </a:solidFill>
                <a:effectLst/>
                <a:latin typeface="rasol"/>
              </a:rPr>
              <a:t>موضوع علم اللغة المقارن دراسة الظواهر الصوتية والصرفية والنحوية والمعجمية في اللغات المنتمية إلى أسرة لغوية واحدة أو فرع من أفرع الأسرة اللغوية الواحدة وبيان العلاقات التاريخية بين اللغات التي تعود إلى أسرة لغوية واحدة.</a:t>
            </a:r>
            <a:endParaRPr lang="en-US" sz="4000" dirty="0"/>
          </a:p>
        </p:txBody>
      </p:sp>
      <p:sp>
        <p:nvSpPr>
          <p:cNvPr id="10" name="Rectangle 9"/>
          <p:cNvSpPr/>
          <p:nvPr/>
        </p:nvSpPr>
        <p:spPr>
          <a:xfrm>
            <a:off x="6713472" y="1011273"/>
            <a:ext cx="4354077" cy="369332"/>
          </a:xfrm>
          <a:prstGeom prst="rect">
            <a:avLst/>
          </a:prstGeom>
        </p:spPr>
        <p:txBody>
          <a:bodyPr wrap="none">
            <a:spAutoFit/>
          </a:bodyPr>
          <a:lstStyle/>
          <a:p>
            <a:r>
              <a:rPr lang="ar-IQ" b="1" i="0" dirty="0" smtClean="0">
                <a:solidFill>
                  <a:srgbClr val="003E61"/>
                </a:solidFill>
                <a:effectLst/>
                <a:latin typeface="rasol"/>
              </a:rPr>
              <a:t> علم اللغة المقارن </a:t>
            </a:r>
            <a:r>
              <a:rPr lang="en-US" b="1" i="0" dirty="0" smtClean="0">
                <a:solidFill>
                  <a:srgbClr val="003E61"/>
                </a:solidFill>
                <a:effectLst/>
                <a:latin typeface="rasol"/>
              </a:rPr>
              <a:t>Comparative Linguistics:</a:t>
            </a:r>
            <a:endParaRPr lang="en-US" dirty="0"/>
          </a:p>
        </p:txBody>
      </p:sp>
    </p:spTree>
    <p:extLst>
      <p:ext uri="{BB962C8B-B14F-4D97-AF65-F5344CB8AC3E}">
        <p14:creationId xmlns:p14="http://schemas.microsoft.com/office/powerpoint/2010/main" val="26714412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750" fill="hold"/>
                                        <p:tgtEl>
                                          <p:spTgt spid="10"/>
                                        </p:tgtEl>
                                        <p:attrNameLst>
                                          <p:attrName>ppt_w</p:attrName>
                                        </p:attrNameLst>
                                      </p:cBhvr>
                                      <p:tavLst>
                                        <p:tav tm="0">
                                          <p:val>
                                            <p:strVal val="#ppt_w*0.70"/>
                                          </p:val>
                                        </p:tav>
                                        <p:tav tm="100000">
                                          <p:val>
                                            <p:strVal val="#ppt_w"/>
                                          </p:val>
                                        </p:tav>
                                      </p:tavLst>
                                    </p:anim>
                                    <p:anim calcmode="lin" valueType="num">
                                      <p:cBhvr>
                                        <p:cTn id="8" dur="1750" fill="hold"/>
                                        <p:tgtEl>
                                          <p:spTgt spid="10"/>
                                        </p:tgtEl>
                                        <p:attrNameLst>
                                          <p:attrName>ppt_h</p:attrName>
                                        </p:attrNameLst>
                                      </p:cBhvr>
                                      <p:tavLst>
                                        <p:tav tm="0">
                                          <p:val>
                                            <p:strVal val="#ppt_h"/>
                                          </p:val>
                                        </p:tav>
                                        <p:tav tm="100000">
                                          <p:val>
                                            <p:strVal val="#ppt_h"/>
                                          </p:val>
                                        </p:tav>
                                      </p:tavLst>
                                    </p:anim>
                                    <p:animEffect transition="in" filter="fade">
                                      <p:cBhvr>
                                        <p:cTn id="9" dur="175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500" fill="hold"/>
                                        <p:tgtEl>
                                          <p:spTgt spid="8"/>
                                        </p:tgtEl>
                                        <p:attrNameLst>
                                          <p:attrName>ppt_w</p:attrName>
                                        </p:attrNameLst>
                                      </p:cBhvr>
                                      <p:tavLst>
                                        <p:tav tm="0">
                                          <p:val>
                                            <p:fltVal val="0"/>
                                          </p:val>
                                        </p:tav>
                                        <p:tav tm="100000">
                                          <p:val>
                                            <p:strVal val="#ppt_w"/>
                                          </p:val>
                                        </p:tav>
                                      </p:tavLst>
                                    </p:anim>
                                    <p:anim calcmode="lin" valueType="num">
                                      <p:cBhvr>
                                        <p:cTn id="15" dur="1500" fill="hold"/>
                                        <p:tgtEl>
                                          <p:spTgt spid="8"/>
                                        </p:tgtEl>
                                        <p:attrNameLst>
                                          <p:attrName>ppt_h</p:attrName>
                                        </p:attrNameLst>
                                      </p:cBhvr>
                                      <p:tavLst>
                                        <p:tav tm="0">
                                          <p:val>
                                            <p:fltVal val="0"/>
                                          </p:val>
                                        </p:tav>
                                        <p:tav tm="100000">
                                          <p:val>
                                            <p:strVal val="#ppt_h"/>
                                          </p:val>
                                        </p:tav>
                                      </p:tavLst>
                                    </p:anim>
                                    <p:anim calcmode="lin" valueType="num">
                                      <p:cBhvr>
                                        <p:cTn id="16" dur="1500" fill="hold"/>
                                        <p:tgtEl>
                                          <p:spTgt spid="8"/>
                                        </p:tgtEl>
                                        <p:attrNameLst>
                                          <p:attrName>style.rotation</p:attrName>
                                        </p:attrNameLst>
                                      </p:cBhvr>
                                      <p:tavLst>
                                        <p:tav tm="0">
                                          <p:val>
                                            <p:fltVal val="90"/>
                                          </p:val>
                                        </p:tav>
                                        <p:tav tm="100000">
                                          <p:val>
                                            <p:fltVal val="0"/>
                                          </p:val>
                                        </p:tav>
                                      </p:tavLst>
                                    </p:anim>
                                    <p:animEffect transition="in" filter="fade">
                                      <p:cBhvr>
                                        <p:cTn id="17" dur="1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ergaminos para escribir la carta a santa claus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550" y="91439"/>
            <a:ext cx="11661006" cy="6203481"/>
          </a:xfrm>
          <a:prstGeom prst="rect">
            <a:avLst/>
          </a:prstGeom>
        </p:spPr>
      </p:pic>
      <p:sp>
        <p:nvSpPr>
          <p:cNvPr id="2" name="Rectangle 1"/>
          <p:cNvSpPr/>
          <p:nvPr/>
        </p:nvSpPr>
        <p:spPr>
          <a:xfrm>
            <a:off x="1222408" y="2199424"/>
            <a:ext cx="9721516" cy="3266985"/>
          </a:xfrm>
          <a:prstGeom prst="rect">
            <a:avLst/>
          </a:prstGeom>
        </p:spPr>
        <p:txBody>
          <a:bodyPr wrap="square">
            <a:spAutoFit/>
          </a:bodyPr>
          <a:lstStyle/>
          <a:p>
            <a:pPr algn="just" rtl="1">
              <a:lnSpc>
                <a:spcPct val="150000"/>
              </a:lnSpc>
            </a:pPr>
            <a:r>
              <a:rPr lang="ar-IQ" sz="2000" b="1" i="0" dirty="0" smtClean="0">
                <a:solidFill>
                  <a:srgbClr val="003E61"/>
                </a:solidFill>
                <a:effectLst/>
                <a:latin typeface="rasol"/>
              </a:rPr>
              <a:t>يقوم المنهج المقارن في علم اللغة على أساس تصنيف اللغات إلى أسر، ويقسم اللغويون منذ القرن التاسع عشر اللغات المختلفة إلى مجموعات أو أسر. فهناك أسرة اللغات الهندية الأوربية التي تضم أكثر لغات المنطقة الممتدة من الهند إلى أوربا، وتضم بذلك عددًا كبيرًا من لغات عرفتها الهند وإيران والقارة الأوربية وعرف العلماء الأوربيون في القرن التاسع عشر أيضا أن العربية تنتمي إلى أسرة اللغات السامية التي تضم أيضا اللغات العبرية والآرامية والأكادية والحبشية وقد تمكن العلماء من تقسيم اللغات المختلفة إلى أسر أو فصائل بمقارنة هذه اللغات واكتشاف أوجه التشابه بينها من الجوانب الصوتية والصرفية والنحوية والمعجمية. ووجود جوانب شبه أساسية بين عدد من اللغات معناه أنها انحدرت من أصل واحد مشترك أي من اللغة الأولى التي خرجت عنها هذه اللغات على مر التاريخ.</a:t>
            </a:r>
            <a:endParaRPr lang="ar-IQ" sz="2000" b="1" i="0" dirty="0">
              <a:solidFill>
                <a:srgbClr val="003E61"/>
              </a:solidFill>
              <a:effectLst/>
              <a:latin typeface="rasol"/>
            </a:endParaRPr>
          </a:p>
        </p:txBody>
      </p:sp>
      <p:sp>
        <p:nvSpPr>
          <p:cNvPr id="3" name="Rectangle 2"/>
          <p:cNvSpPr/>
          <p:nvPr/>
        </p:nvSpPr>
        <p:spPr>
          <a:xfrm>
            <a:off x="4008922" y="1025711"/>
            <a:ext cx="6164981" cy="646331"/>
          </a:xfrm>
          <a:prstGeom prst="rect">
            <a:avLst/>
          </a:prstGeom>
        </p:spPr>
        <p:txBody>
          <a:bodyPr wrap="square">
            <a:spAutoFit/>
          </a:bodyPr>
          <a:lstStyle/>
          <a:p>
            <a:r>
              <a:rPr lang="ar-IQ" sz="3600" b="1" dirty="0" smtClean="0">
                <a:solidFill>
                  <a:srgbClr val="FF0000"/>
                </a:solidFill>
                <a:latin typeface="rasol"/>
              </a:rPr>
              <a:t>على ماذا يقوم </a:t>
            </a:r>
            <a:r>
              <a:rPr lang="ar-IQ" sz="3600" b="1" dirty="0">
                <a:solidFill>
                  <a:srgbClr val="FF0000"/>
                </a:solidFill>
                <a:latin typeface="rasol"/>
              </a:rPr>
              <a:t>المنهج المقارن </a:t>
            </a:r>
            <a:endParaRPr lang="en-US" sz="3600" dirty="0">
              <a:solidFill>
                <a:srgbClr val="FF0000"/>
              </a:solidFill>
            </a:endParaRPr>
          </a:p>
        </p:txBody>
      </p:sp>
    </p:spTree>
    <p:extLst>
      <p:ext uri="{BB962C8B-B14F-4D97-AF65-F5344CB8AC3E}">
        <p14:creationId xmlns:p14="http://schemas.microsoft.com/office/powerpoint/2010/main" val="6091824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70">
                                          <p:stCondLst>
                                            <p:cond delay="0"/>
                                          </p:stCondLst>
                                        </p:cTn>
                                        <p:tgtEl>
                                          <p:spTgt spid="3"/>
                                        </p:tgtEl>
                                      </p:cBhvr>
                                    </p:animEffect>
                                    <p:anim calcmode="lin" valueType="num">
                                      <p:cBhvr>
                                        <p:cTn id="8" dur="179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53"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53" tmFilter="0, 0; 0.125,0.2665; 0.25,0.4; 0.375,0.465; 0.5,0.5;  0.625,0.535; 0.75,0.6; 0.875,0.7335; 1,1">
                                          <p:stCondLst>
                                            <p:cond delay="653"/>
                                          </p:stCondLst>
                                        </p:cTn>
                                        <p:tgtEl>
                                          <p:spTgt spid="3"/>
                                        </p:tgtEl>
                                        <p:attrNameLst>
                                          <p:attrName>ppt_y</p:attrName>
                                        </p:attrNameLst>
                                      </p:cBhvr>
                                      <p:tavLst>
                                        <p:tav tm="0" fmla="#ppt_y-sin(pi*$)/9">
                                          <p:val>
                                            <p:fltVal val="0"/>
                                          </p:val>
                                        </p:tav>
                                        <p:tav tm="100000">
                                          <p:val>
                                            <p:fltVal val="1"/>
                                          </p:val>
                                        </p:tav>
                                      </p:tavLst>
                                    </p:anim>
                                    <p:anim calcmode="lin" valueType="num">
                                      <p:cBhvr>
                                        <p:cTn id="11" dur="2" tmFilter="0, 0; 0.125,0.2665; 0.25,0.4; 0.375,0.465; 0.5,0.5;  0.625,0.535; 0.75,0.6; 0.875,0.7335; 1,1">
                                          <p:stCondLst>
                                            <p:cond delay="1302"/>
                                          </p:stCondLst>
                                        </p:cTn>
                                        <p:tgtEl>
                                          <p:spTgt spid="3"/>
                                        </p:tgtEl>
                                        <p:attrNameLst>
                                          <p:attrName>ppt_y</p:attrName>
                                        </p:attrNameLst>
                                      </p:cBhvr>
                                      <p:tavLst>
                                        <p:tav tm="0" fmla="#ppt_y-sin(pi*$)/27">
                                          <p:val>
                                            <p:fltVal val="0"/>
                                          </p:val>
                                        </p:tav>
                                        <p:tav tm="100000">
                                          <p:val>
                                            <p:fltVal val="1"/>
                                          </p:val>
                                        </p:tav>
                                      </p:tavLst>
                                    </p:anim>
                                    <p:anim calcmode="lin" valueType="num">
                                      <p:cBhvr>
                                        <p:cTn id="12" dur="1" tmFilter="0, 0; 0.125,0.2665; 0.25,0.4; 0.375,0.465; 0.5,0.5;  0.625,0.535; 0.75,0.6; 0.875,0.7335; 1,1">
                                          <p:stCondLst>
                                            <p:cond delay="1999"/>
                                          </p:stCondLst>
                                        </p:cTn>
                                        <p:tgtEl>
                                          <p:spTgt spid="3"/>
                                        </p:tgtEl>
                                        <p:attrNameLst>
                                          <p:attrName>ppt_y</p:attrName>
                                        </p:attrNameLst>
                                      </p:cBhvr>
                                      <p:tavLst>
                                        <p:tav tm="0" fmla="#ppt_y-sin(pi*$)/81">
                                          <p:val>
                                            <p:fltVal val="0"/>
                                          </p:val>
                                        </p:tav>
                                        <p:tav tm="100000">
                                          <p:val>
                                            <p:fltVal val="1"/>
                                          </p:val>
                                        </p:tav>
                                      </p:tavLst>
                                    </p:anim>
                                    <p:animScale>
                                      <p:cBhvr>
                                        <p:cTn id="13" dur="1">
                                          <p:stCondLst>
                                            <p:cond delay="639"/>
                                          </p:stCondLst>
                                        </p:cTn>
                                        <p:tgtEl>
                                          <p:spTgt spid="3"/>
                                        </p:tgtEl>
                                      </p:cBhvr>
                                      <p:to x="100000" y="60000"/>
                                    </p:animScale>
                                    <p:animScale>
                                      <p:cBhvr>
                                        <p:cTn id="14" dur="1" decel="50000">
                                          <p:stCondLst>
                                            <p:cond delay="665"/>
                                          </p:stCondLst>
                                        </p:cTn>
                                        <p:tgtEl>
                                          <p:spTgt spid="3"/>
                                        </p:tgtEl>
                                      </p:cBhvr>
                                      <p:to x="100000" y="100000"/>
                                    </p:animScale>
                                    <p:animScale>
                                      <p:cBhvr>
                                        <p:cTn id="15" dur="1">
                                          <p:stCondLst>
                                            <p:cond delay="1290"/>
                                          </p:stCondLst>
                                        </p:cTn>
                                        <p:tgtEl>
                                          <p:spTgt spid="3"/>
                                        </p:tgtEl>
                                      </p:cBhvr>
                                      <p:to x="100000" y="80000"/>
                                    </p:animScale>
                                    <p:animScale>
                                      <p:cBhvr>
                                        <p:cTn id="16" dur="1" decel="50000">
                                          <p:stCondLst>
                                            <p:cond delay="1316"/>
                                          </p:stCondLst>
                                        </p:cTn>
                                        <p:tgtEl>
                                          <p:spTgt spid="3"/>
                                        </p:tgtEl>
                                      </p:cBhvr>
                                      <p:to x="100000" y="100000"/>
                                    </p:animScale>
                                    <p:animScale>
                                      <p:cBhvr>
                                        <p:cTn id="17" dur="1">
                                          <p:stCondLst>
                                            <p:cond delay="1999"/>
                                          </p:stCondLst>
                                        </p:cTn>
                                        <p:tgtEl>
                                          <p:spTgt spid="3"/>
                                        </p:tgtEl>
                                      </p:cBhvr>
                                      <p:to x="100000" y="90000"/>
                                    </p:animScale>
                                    <p:animScale>
                                      <p:cBhvr>
                                        <p:cTn id="18" dur="1" decel="50000">
                                          <p:stCondLst>
                                            <p:cond delay="1999"/>
                                          </p:stCondLst>
                                        </p:cTn>
                                        <p:tgtEl>
                                          <p:spTgt spid="3"/>
                                        </p:tgtEl>
                                      </p:cBhvr>
                                      <p:to x="100000" y="100000"/>
                                    </p:animScale>
                                    <p:animScale>
                                      <p:cBhvr>
                                        <p:cTn id="19" dur="1">
                                          <p:stCondLst>
                                            <p:cond delay="1999"/>
                                          </p:stCondLst>
                                        </p:cTn>
                                        <p:tgtEl>
                                          <p:spTgt spid="3"/>
                                        </p:tgtEl>
                                      </p:cBhvr>
                                      <p:to x="100000" y="95000"/>
                                    </p:animScale>
                                    <p:animScale>
                                      <p:cBhvr>
                                        <p:cTn id="20" dur="1" decel="50000">
                                          <p:stCondLst>
                                            <p:cond delay="1999"/>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circle(in)">
                                      <p:cBhvr>
                                        <p:cTn id="2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ergaminos para escribir la carta a santa claus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91" y="298382"/>
            <a:ext cx="11661006" cy="6203481"/>
          </a:xfrm>
          <a:prstGeom prst="rect">
            <a:avLst/>
          </a:prstGeom>
        </p:spPr>
      </p:pic>
      <p:sp>
        <p:nvSpPr>
          <p:cNvPr id="2" name="Rectangle 1"/>
          <p:cNvSpPr/>
          <p:nvPr/>
        </p:nvSpPr>
        <p:spPr>
          <a:xfrm>
            <a:off x="433137" y="1279690"/>
            <a:ext cx="10077650" cy="4616648"/>
          </a:xfrm>
          <a:prstGeom prst="rect">
            <a:avLst/>
          </a:prstGeom>
        </p:spPr>
        <p:txBody>
          <a:bodyPr wrap="square">
            <a:spAutoFit/>
          </a:bodyPr>
          <a:lstStyle/>
          <a:p>
            <a:pPr algn="r">
              <a:lnSpc>
                <a:spcPct val="150000"/>
              </a:lnSpc>
            </a:pPr>
            <a:r>
              <a:rPr lang="ar-IQ" sz="2800" b="1" i="0" dirty="0" smtClean="0">
                <a:solidFill>
                  <a:srgbClr val="003E61"/>
                </a:solidFill>
                <a:effectLst/>
                <a:latin typeface="rasol"/>
              </a:rPr>
              <a:t>وجد العلماء ظواهر مشتركة في اللغات المنتشرة على مدى القرون بين إيران والهند وأوربا. فعدوا هذه اللغات أسرة لغوية واحدة خرجت لغاتها عن لغة قديمة مفترضة أطلق عليها العلماء اسم </a:t>
            </a:r>
            <a:r>
              <a:rPr lang="ar-IQ" sz="2800" b="1" i="0" dirty="0" smtClean="0">
                <a:solidFill>
                  <a:srgbClr val="FF0000"/>
                </a:solidFill>
                <a:effectLst/>
                <a:latin typeface="rasol"/>
              </a:rPr>
              <a:t>اللغة الهندية الأوربية الأولى</a:t>
            </a:r>
            <a:r>
              <a:rPr lang="ar-IQ" sz="2800" b="1" i="0" dirty="0" smtClean="0">
                <a:solidFill>
                  <a:srgbClr val="003E61"/>
                </a:solidFill>
                <a:effectLst/>
                <a:latin typeface="rasol"/>
              </a:rPr>
              <a:t> ووجد العلماء اللغات العربية والعبرية والفينيقية والآكادية والحبشية تحمل بعض الخصائص الأساسية المشتركة فاستنتج العلماء أنها لغات تشكل أسرة لغوية واحدة وأنها انحدرت من أصل واحد أطلقوا عليه: </a:t>
            </a:r>
            <a:r>
              <a:rPr lang="ar-IQ" sz="2800" b="1" i="0" dirty="0" smtClean="0">
                <a:solidFill>
                  <a:srgbClr val="FF0000"/>
                </a:solidFill>
                <a:effectLst/>
                <a:latin typeface="rasol"/>
              </a:rPr>
              <a:t>اللغة السامية الأولى</a:t>
            </a:r>
            <a:r>
              <a:rPr lang="ar-IQ" sz="2800" b="1" i="0" dirty="0" smtClean="0">
                <a:solidFill>
                  <a:srgbClr val="003E61"/>
                </a:solidFill>
                <a:effectLst/>
                <a:latin typeface="rasol"/>
              </a:rPr>
              <a:t> ومقارنة اللغات المختلفة المنتمية إلى أسرة لغوية واحدة موضوع البحث في علم اللغة المقارن</a:t>
            </a:r>
            <a:endParaRPr lang="en-US" sz="2800" dirty="0"/>
          </a:p>
        </p:txBody>
      </p:sp>
    </p:spTree>
    <p:extLst>
      <p:ext uri="{BB962C8B-B14F-4D97-AF65-F5344CB8AC3E}">
        <p14:creationId xmlns:p14="http://schemas.microsoft.com/office/powerpoint/2010/main" val="7419398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ergaminos para escribir la carta a santa claus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77" y="-158819"/>
            <a:ext cx="11661006" cy="6400802"/>
          </a:xfrm>
          <a:prstGeom prst="rect">
            <a:avLst/>
          </a:prstGeom>
        </p:spPr>
      </p:pic>
      <p:sp>
        <p:nvSpPr>
          <p:cNvPr id="3" name="TextBox 2"/>
          <p:cNvSpPr txBox="1"/>
          <p:nvPr/>
        </p:nvSpPr>
        <p:spPr>
          <a:xfrm>
            <a:off x="2661387" y="640079"/>
            <a:ext cx="5125451" cy="584775"/>
          </a:xfrm>
          <a:prstGeom prst="rect">
            <a:avLst/>
          </a:prstGeom>
          <a:noFill/>
        </p:spPr>
        <p:txBody>
          <a:bodyPr wrap="square" rtlCol="0">
            <a:spAutoFit/>
          </a:bodyPr>
          <a:lstStyle/>
          <a:p>
            <a:pPr algn="r"/>
            <a:r>
              <a:rPr lang="ar-IQ" sz="3200" dirty="0" smtClean="0">
                <a:solidFill>
                  <a:srgbClr val="FF0000"/>
                </a:solidFill>
                <a:latin typeface="Calibri" panose="020F0502020204030204" pitchFamily="34" charset="0"/>
                <a:ea typeface="Calibri" panose="020F0502020204030204" pitchFamily="34" charset="0"/>
              </a:rPr>
              <a:t>ا</a:t>
            </a:r>
            <a:r>
              <a:rPr lang="ar-SA" sz="3200" dirty="0" smtClean="0">
                <a:solidFill>
                  <a:srgbClr val="FF0000"/>
                </a:solidFill>
                <a:latin typeface="Calibri" panose="020F0502020204030204" pitchFamily="34" charset="0"/>
                <a:ea typeface="Calibri" panose="020F0502020204030204" pitchFamily="34" charset="0"/>
              </a:rPr>
              <a:t>لهدف </a:t>
            </a:r>
            <a:r>
              <a:rPr lang="ar-SA" sz="3200" dirty="0">
                <a:solidFill>
                  <a:srgbClr val="FF0000"/>
                </a:solidFill>
                <a:latin typeface="Calibri" panose="020F0502020204030204" pitchFamily="34" charset="0"/>
                <a:ea typeface="Calibri" panose="020F0502020204030204" pitchFamily="34" charset="0"/>
              </a:rPr>
              <a:t>من المنهج المقارن</a:t>
            </a:r>
            <a:endParaRPr lang="en-US" sz="3200" dirty="0">
              <a:solidFill>
                <a:srgbClr val="FF0000"/>
              </a:solidFill>
            </a:endParaRPr>
          </a:p>
        </p:txBody>
      </p:sp>
      <p:sp>
        <p:nvSpPr>
          <p:cNvPr id="5" name="TextBox 4"/>
          <p:cNvSpPr txBox="1"/>
          <p:nvPr/>
        </p:nvSpPr>
        <p:spPr>
          <a:xfrm>
            <a:off x="7257448" y="620829"/>
            <a:ext cx="184731" cy="369332"/>
          </a:xfrm>
          <a:prstGeom prst="rect">
            <a:avLst/>
          </a:prstGeom>
          <a:noFill/>
        </p:spPr>
        <p:txBody>
          <a:bodyPr wrap="none" rtlCol="0">
            <a:spAutoFit/>
          </a:bodyPr>
          <a:lstStyle/>
          <a:p>
            <a:endParaRPr lang="en-US" dirty="0"/>
          </a:p>
        </p:txBody>
      </p:sp>
      <p:sp>
        <p:nvSpPr>
          <p:cNvPr id="6" name="TextBox 5"/>
          <p:cNvSpPr txBox="1"/>
          <p:nvPr/>
        </p:nvSpPr>
        <p:spPr>
          <a:xfrm>
            <a:off x="731521" y="1342724"/>
            <a:ext cx="9668576" cy="1140697"/>
          </a:xfrm>
          <a:prstGeom prst="rect">
            <a:avLst/>
          </a:prstGeom>
          <a:noFill/>
        </p:spPr>
        <p:txBody>
          <a:bodyPr wrap="square" rtlCol="0">
            <a:spAutoFit/>
          </a:bodyPr>
          <a:lstStyle/>
          <a:p>
            <a:pPr algn="r">
              <a:lnSpc>
                <a:spcPct val="150000"/>
              </a:lnSpc>
            </a:pPr>
            <a:r>
              <a:rPr lang="ar-IQ" sz="2400" b="1" dirty="0" smtClean="0"/>
              <a:t>1- معرفـة </a:t>
            </a:r>
            <a:r>
              <a:rPr lang="ar-IQ" sz="2400" b="1" dirty="0"/>
              <a:t>أوجـه التشابه والاختلاف، وتحديد صلات القرابة بين هذه اللغات موضع المقارنة؛ وذلك رغبة فى تصنيف اللغات إلى أُسر وفروع لغويـة</a:t>
            </a:r>
            <a:endParaRPr lang="en-US" sz="2400" dirty="0"/>
          </a:p>
        </p:txBody>
      </p:sp>
      <p:sp>
        <p:nvSpPr>
          <p:cNvPr id="8" name="TextBox 7"/>
          <p:cNvSpPr txBox="1"/>
          <p:nvPr/>
        </p:nvSpPr>
        <p:spPr>
          <a:xfrm>
            <a:off x="563077" y="2594009"/>
            <a:ext cx="10053587" cy="830997"/>
          </a:xfrm>
          <a:prstGeom prst="rect">
            <a:avLst/>
          </a:prstGeom>
          <a:noFill/>
        </p:spPr>
        <p:txBody>
          <a:bodyPr wrap="square" rtlCol="0">
            <a:spAutoFit/>
          </a:bodyPr>
          <a:lstStyle/>
          <a:p>
            <a:pPr algn="r"/>
            <a:r>
              <a:rPr lang="ar-IQ" b="1" dirty="0" smtClean="0"/>
              <a:t> </a:t>
            </a:r>
            <a:r>
              <a:rPr lang="ar-IQ" sz="2400" b="1" dirty="0" smtClean="0"/>
              <a:t>2- </a:t>
            </a:r>
            <a:r>
              <a:rPr lang="ar-IQ" sz="2400" b="1" dirty="0" smtClean="0">
                <a:solidFill>
                  <a:schemeClr val="accent5"/>
                </a:solidFill>
              </a:rPr>
              <a:t>تـهدف الدراسـة المقارنـة إلى التوصـل إلى اللغـة الأم لكل أسرة لغوية،                    وهى لغة من صنع الباحثين ولا وجود لها فى الواقع </a:t>
            </a:r>
            <a:r>
              <a:rPr lang="ar-IQ" sz="2000" b="1" dirty="0"/>
              <a:t> </a:t>
            </a:r>
            <a:r>
              <a:rPr lang="ar-IQ" sz="2000" b="1" dirty="0" smtClean="0"/>
              <a:t> </a:t>
            </a:r>
            <a:endParaRPr lang="en-US" sz="2000" dirty="0"/>
          </a:p>
        </p:txBody>
      </p:sp>
      <p:pic>
        <p:nvPicPr>
          <p:cNvPr id="9" name="Picture 8"/>
          <p:cNvPicPr>
            <a:picLocks noChangeAspect="1"/>
          </p:cNvPicPr>
          <p:nvPr/>
        </p:nvPicPr>
        <p:blipFill>
          <a:blip r:embed="rId3"/>
          <a:stretch>
            <a:fillRect/>
          </a:stretch>
        </p:blipFill>
        <p:spPr>
          <a:xfrm>
            <a:off x="1627072" y="2633450"/>
            <a:ext cx="1786283" cy="493819"/>
          </a:xfrm>
          <a:prstGeom prst="rect">
            <a:avLst/>
          </a:prstGeom>
        </p:spPr>
      </p:pic>
      <p:sp>
        <p:nvSpPr>
          <p:cNvPr id="10" name="TextBox 9"/>
          <p:cNvSpPr txBox="1"/>
          <p:nvPr/>
        </p:nvSpPr>
        <p:spPr>
          <a:xfrm rot="10800000" flipV="1">
            <a:off x="683393" y="3523368"/>
            <a:ext cx="10024712" cy="1384995"/>
          </a:xfrm>
          <a:prstGeom prst="rect">
            <a:avLst/>
          </a:prstGeom>
          <a:noFill/>
        </p:spPr>
        <p:txBody>
          <a:bodyPr wrap="square" rtlCol="0">
            <a:spAutoFit/>
          </a:bodyPr>
          <a:lstStyle/>
          <a:p>
            <a:pPr algn="r"/>
            <a:r>
              <a:rPr lang="ar-IQ" sz="3200" b="1" i="0" dirty="0" smtClean="0">
                <a:solidFill>
                  <a:srgbClr val="000000"/>
                </a:solidFill>
                <a:effectLst/>
                <a:latin typeface="Traditional Arabic" panose="02020603050405020304" pitchFamily="18" charset="-78"/>
                <a:cs typeface="Traditional Arabic" panose="02020603050405020304" pitchFamily="18" charset="-78"/>
              </a:rPr>
              <a:t> 3</a:t>
            </a:r>
            <a:r>
              <a:rPr lang="ar-IQ" sz="2400" b="1" i="0" dirty="0" smtClean="0">
                <a:solidFill>
                  <a:srgbClr val="000000"/>
                </a:solidFill>
                <a:effectLst/>
                <a:latin typeface="Traditional Arabic" panose="02020603050405020304" pitchFamily="18" charset="-78"/>
                <a:cs typeface="Traditional Arabic" panose="02020603050405020304" pitchFamily="18" charset="-78"/>
              </a:rPr>
              <a:t>- </a:t>
            </a:r>
            <a:r>
              <a:rPr lang="ar-IQ" sz="2400" b="1" i="0" dirty="0" smtClean="0">
                <a:solidFill>
                  <a:schemeClr val="accent6">
                    <a:lumMod val="50000"/>
                  </a:schemeClr>
                </a:solidFill>
                <a:effectLst/>
                <a:latin typeface="Traditional Arabic" panose="02020603050405020304" pitchFamily="18" charset="-78"/>
              </a:rPr>
              <a:t>تـهدف الدراسة المقارنة إلى تأصيل المواد اللغويـة فى المعاجم، على نحو ما أنجـزه الأوربيون، ذلك مثل معجم فالد ـ بوركوني </a:t>
            </a:r>
            <a:r>
              <a:rPr lang="ar-IQ" sz="2400" b="1" dirty="0" smtClean="0">
                <a:solidFill>
                  <a:schemeClr val="accent6">
                    <a:lumMod val="50000"/>
                  </a:schemeClr>
                </a:solidFill>
              </a:rPr>
              <a:t>لأسرة اللغات الهـندوأوروبية، وهو معجم بالألمانـية، ومعجم المترادفات فى اللغات  ل (بك)</a:t>
            </a:r>
            <a:r>
              <a:rPr lang="en-US" sz="2400" b="1" dirty="0" smtClean="0">
                <a:solidFill>
                  <a:schemeClr val="accent6">
                    <a:lumMod val="50000"/>
                  </a:schemeClr>
                </a:solidFill>
              </a:rPr>
              <a:t> </a:t>
            </a:r>
            <a:r>
              <a:rPr lang="ar-IQ" sz="2800" dirty="0" smtClean="0">
                <a:solidFill>
                  <a:schemeClr val="accent6">
                    <a:lumMod val="50000"/>
                  </a:schemeClr>
                </a:solidFill>
              </a:rPr>
              <a:t>الهندوأوروبية، الذى صـنفه</a:t>
            </a:r>
            <a:endParaRPr lang="en-US" sz="2800" dirty="0">
              <a:solidFill>
                <a:schemeClr val="accent6">
                  <a:lumMod val="50000"/>
                </a:schemeClr>
              </a:solidFill>
            </a:endParaRPr>
          </a:p>
        </p:txBody>
      </p:sp>
    </p:spTree>
    <p:extLst>
      <p:ext uri="{BB962C8B-B14F-4D97-AF65-F5344CB8AC3E}">
        <p14:creationId xmlns:p14="http://schemas.microsoft.com/office/powerpoint/2010/main" val="4769100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strips(downLeft)">
                                      <p:cBhvr>
                                        <p:cTn id="13" dur="1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heckerboard(across)">
                                      <p:cBhvr>
                                        <p:cTn id="18" dur="500"/>
                                        <p:tgtEl>
                                          <p:spTgt spid="8"/>
                                        </p:tgtEl>
                                      </p:cBhvr>
                                    </p:animEffect>
                                  </p:childTnLst>
                                </p:cTn>
                              </p:par>
                              <p:par>
                                <p:cTn id="19" presetID="5" presetClass="entr" presetSubtype="1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checkerboard(across)">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circle(in)">
                                      <p:cBhvr>
                                        <p:cTn id="26"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ergaminos para escribir la carta a santa claus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67" y="62563"/>
            <a:ext cx="11661006" cy="6400802"/>
          </a:xfrm>
          <a:prstGeom prst="rect">
            <a:avLst/>
          </a:prstGeom>
        </p:spPr>
      </p:pic>
      <p:sp>
        <p:nvSpPr>
          <p:cNvPr id="5" name="TextBox 4"/>
          <p:cNvSpPr txBox="1"/>
          <p:nvPr/>
        </p:nvSpPr>
        <p:spPr>
          <a:xfrm>
            <a:off x="7257448" y="620829"/>
            <a:ext cx="184731" cy="369332"/>
          </a:xfrm>
          <a:prstGeom prst="rect">
            <a:avLst/>
          </a:prstGeom>
          <a:noFill/>
        </p:spPr>
        <p:txBody>
          <a:bodyPr wrap="none" rtlCol="0">
            <a:spAutoFit/>
          </a:bodyPr>
          <a:lstStyle/>
          <a:p>
            <a:endParaRPr lang="en-US" dirty="0"/>
          </a:p>
        </p:txBody>
      </p:sp>
      <p:sp>
        <p:nvSpPr>
          <p:cNvPr id="2" name="Rectangle 1"/>
          <p:cNvSpPr/>
          <p:nvPr/>
        </p:nvSpPr>
        <p:spPr>
          <a:xfrm>
            <a:off x="1005839" y="1623544"/>
            <a:ext cx="10077651" cy="830997"/>
          </a:xfrm>
          <a:prstGeom prst="rect">
            <a:avLst/>
          </a:prstGeom>
        </p:spPr>
        <p:txBody>
          <a:bodyPr wrap="square">
            <a:spAutoFit/>
          </a:bodyPr>
          <a:lstStyle/>
          <a:p>
            <a:pPr algn="r"/>
            <a:r>
              <a:rPr lang="ar-SA" sz="2400" b="1" dirty="0"/>
              <a:t>ويبدو أن المنهج المقارن وثيق الصلة بالمنهج التاريخيّ, فكلاهما ينظر في ملامح التطوّر التي تعتري الظاهرة اللغويّة, وكلاهما يستعمل الأدوات البحثيّة نفسها كالنقوش والنصوص المكتوبة </a:t>
            </a:r>
            <a:r>
              <a:rPr lang="ar-SA" sz="2400" b="1" dirty="0" smtClean="0"/>
              <a:t>والمنطوقة</a:t>
            </a:r>
            <a:endParaRPr lang="ar-IQ" sz="2400" b="1" dirty="0" smtClean="0">
              <a:solidFill>
                <a:srgbClr val="000000"/>
              </a:solidFill>
              <a:latin typeface="Calibri" panose="020F0502020204030204" pitchFamily="34" charset="0"/>
              <a:ea typeface="Calibri" panose="020F0502020204030204" pitchFamily="34" charset="0"/>
            </a:endParaRPr>
          </a:p>
        </p:txBody>
      </p:sp>
      <p:sp>
        <p:nvSpPr>
          <p:cNvPr id="3" name="TextBox 2"/>
          <p:cNvSpPr txBox="1"/>
          <p:nvPr/>
        </p:nvSpPr>
        <p:spPr>
          <a:xfrm>
            <a:off x="1400476" y="880712"/>
            <a:ext cx="8794529" cy="584775"/>
          </a:xfrm>
          <a:prstGeom prst="rect">
            <a:avLst/>
          </a:prstGeom>
          <a:noFill/>
        </p:spPr>
        <p:txBody>
          <a:bodyPr wrap="square" rtlCol="0">
            <a:spAutoFit/>
          </a:bodyPr>
          <a:lstStyle/>
          <a:p>
            <a:r>
              <a:rPr lang="ar-IQ" sz="3200" dirty="0" smtClean="0">
                <a:solidFill>
                  <a:schemeClr val="accent5"/>
                </a:solidFill>
              </a:rPr>
              <a:t>العلاقة بين المنهج المقارن والمنهج التأريخي والفرق بينهما </a:t>
            </a:r>
            <a:endParaRPr lang="en-US" sz="3200" dirty="0">
              <a:solidFill>
                <a:schemeClr val="accent5"/>
              </a:solidFill>
            </a:endParaRPr>
          </a:p>
        </p:txBody>
      </p:sp>
      <p:sp>
        <p:nvSpPr>
          <p:cNvPr id="4" name="TextBox 3"/>
          <p:cNvSpPr txBox="1"/>
          <p:nvPr/>
        </p:nvSpPr>
        <p:spPr>
          <a:xfrm rot="10800000" flipV="1">
            <a:off x="876892" y="2256373"/>
            <a:ext cx="9927466" cy="1200329"/>
          </a:xfrm>
          <a:prstGeom prst="rect">
            <a:avLst/>
          </a:prstGeom>
          <a:noFill/>
        </p:spPr>
        <p:txBody>
          <a:bodyPr wrap="square" rtlCol="0">
            <a:spAutoFit/>
          </a:bodyPr>
          <a:lstStyle/>
          <a:p>
            <a:pPr algn="r"/>
            <a:r>
              <a:rPr lang="ar-IQ" sz="3600" u="sng" dirty="0" smtClean="0">
                <a:solidFill>
                  <a:schemeClr val="accent5"/>
                </a:solidFill>
              </a:rPr>
              <a:t>ويختلف عنه في : </a:t>
            </a:r>
          </a:p>
          <a:p>
            <a:pPr algn="r"/>
            <a:endParaRPr lang="ar-IQ" dirty="0" smtClean="0"/>
          </a:p>
          <a:p>
            <a:endParaRPr lang="en-US" dirty="0"/>
          </a:p>
        </p:txBody>
      </p:sp>
      <p:sp>
        <p:nvSpPr>
          <p:cNvPr id="6" name="TextBox 5"/>
          <p:cNvSpPr txBox="1"/>
          <p:nvPr/>
        </p:nvSpPr>
        <p:spPr>
          <a:xfrm>
            <a:off x="693019" y="3229275"/>
            <a:ext cx="10419347" cy="2677656"/>
          </a:xfrm>
          <a:prstGeom prst="rect">
            <a:avLst/>
          </a:prstGeom>
          <a:noFill/>
        </p:spPr>
        <p:txBody>
          <a:bodyPr wrap="square" rtlCol="0">
            <a:spAutoFit/>
          </a:bodyPr>
          <a:lstStyle/>
          <a:p>
            <a:pPr algn="r"/>
            <a:r>
              <a:rPr lang="ar-IQ" sz="2800" dirty="0" smtClean="0"/>
              <a:t>ا</a:t>
            </a:r>
            <a:r>
              <a:rPr lang="ar-SA" sz="2800" dirty="0" smtClean="0"/>
              <a:t>نّ ما يميّز المنهج </a:t>
            </a:r>
            <a:r>
              <a:rPr lang="ar-SA" sz="2800" dirty="0"/>
              <a:t>المقارن عن المنهج التاريخيّ أنّه يدرس الظاهرة اللغويّة في اللغات التي تنتمي إلى أرومة واحدة, كأن ندرس أسلوب الشرط في اللغات الساميّة, أو ندرس بنية الجملة الاسمية أو الفعليّة في اللغات الحامية أو الهنديّة الأوروبيّة، على حين يقتصر المنهج التاريخيّ في دراسته على لغة واحدة من لغات المجموعة الواحدة, كأن يدرس تطوّر أسلوب الشرط في اللغة العربيّة</a:t>
            </a:r>
            <a:r>
              <a:rPr lang="en-US" dirty="0"/>
              <a:t>.</a:t>
            </a:r>
            <a:br>
              <a:rPr lang="en-US" dirty="0"/>
            </a:br>
            <a:endParaRPr lang="en-US" sz="2800" dirty="0"/>
          </a:p>
        </p:txBody>
      </p:sp>
    </p:spTree>
    <p:extLst>
      <p:ext uri="{BB962C8B-B14F-4D97-AF65-F5344CB8AC3E}">
        <p14:creationId xmlns:p14="http://schemas.microsoft.com/office/powerpoint/2010/main" val="20380596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1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anim calcmode="lin" valueType="num">
                                      <p:cBhvr>
                                        <p:cTn id="18" dur="2000" fill="hold"/>
                                        <p:tgtEl>
                                          <p:spTgt spid="4"/>
                                        </p:tgtEl>
                                        <p:attrNameLst>
                                          <p:attrName>ppt_w</p:attrName>
                                        </p:attrNameLst>
                                      </p:cBhvr>
                                      <p:tavLst>
                                        <p:tav tm="0" fmla="#ppt_w*sin(2.5*pi*$)">
                                          <p:val>
                                            <p:fltVal val="0"/>
                                          </p:val>
                                        </p:tav>
                                        <p:tav tm="100000">
                                          <p:val>
                                            <p:fltVal val="1"/>
                                          </p:val>
                                        </p:tav>
                                      </p:tavLst>
                                    </p:anim>
                                    <p:anim calcmode="lin" valueType="num">
                                      <p:cBhvr>
                                        <p:cTn id="1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80">
                                          <p:stCondLst>
                                            <p:cond delay="0"/>
                                          </p:stCondLst>
                                        </p:cTn>
                                        <p:tgtEl>
                                          <p:spTgt spid="6"/>
                                        </p:tgtEl>
                                      </p:cBhvr>
                                    </p:animEffect>
                                    <p:anim calcmode="lin" valueType="num">
                                      <p:cBhvr>
                                        <p:cTn id="25"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0" dur="26">
                                          <p:stCondLst>
                                            <p:cond delay="650"/>
                                          </p:stCondLst>
                                        </p:cTn>
                                        <p:tgtEl>
                                          <p:spTgt spid="6"/>
                                        </p:tgtEl>
                                      </p:cBhvr>
                                      <p:to x="100000" y="60000"/>
                                    </p:animScale>
                                    <p:animScale>
                                      <p:cBhvr>
                                        <p:cTn id="31" dur="166" decel="50000">
                                          <p:stCondLst>
                                            <p:cond delay="676"/>
                                          </p:stCondLst>
                                        </p:cTn>
                                        <p:tgtEl>
                                          <p:spTgt spid="6"/>
                                        </p:tgtEl>
                                      </p:cBhvr>
                                      <p:to x="100000" y="100000"/>
                                    </p:animScale>
                                    <p:animScale>
                                      <p:cBhvr>
                                        <p:cTn id="32" dur="26">
                                          <p:stCondLst>
                                            <p:cond delay="1312"/>
                                          </p:stCondLst>
                                        </p:cTn>
                                        <p:tgtEl>
                                          <p:spTgt spid="6"/>
                                        </p:tgtEl>
                                      </p:cBhvr>
                                      <p:to x="100000" y="80000"/>
                                    </p:animScale>
                                    <p:animScale>
                                      <p:cBhvr>
                                        <p:cTn id="33" dur="166" decel="50000">
                                          <p:stCondLst>
                                            <p:cond delay="1338"/>
                                          </p:stCondLst>
                                        </p:cTn>
                                        <p:tgtEl>
                                          <p:spTgt spid="6"/>
                                        </p:tgtEl>
                                      </p:cBhvr>
                                      <p:to x="100000" y="100000"/>
                                    </p:animScale>
                                    <p:animScale>
                                      <p:cBhvr>
                                        <p:cTn id="34" dur="26">
                                          <p:stCondLst>
                                            <p:cond delay="1642"/>
                                          </p:stCondLst>
                                        </p:cTn>
                                        <p:tgtEl>
                                          <p:spTgt spid="6"/>
                                        </p:tgtEl>
                                      </p:cBhvr>
                                      <p:to x="100000" y="90000"/>
                                    </p:animScale>
                                    <p:animScale>
                                      <p:cBhvr>
                                        <p:cTn id="35" dur="166" decel="50000">
                                          <p:stCondLst>
                                            <p:cond delay="1668"/>
                                          </p:stCondLst>
                                        </p:cTn>
                                        <p:tgtEl>
                                          <p:spTgt spid="6"/>
                                        </p:tgtEl>
                                      </p:cBhvr>
                                      <p:to x="100000" y="100000"/>
                                    </p:animScale>
                                    <p:animScale>
                                      <p:cBhvr>
                                        <p:cTn id="36" dur="26">
                                          <p:stCondLst>
                                            <p:cond delay="1808"/>
                                          </p:stCondLst>
                                        </p:cTn>
                                        <p:tgtEl>
                                          <p:spTgt spid="6"/>
                                        </p:tgtEl>
                                      </p:cBhvr>
                                      <p:to x="100000" y="95000"/>
                                    </p:animScale>
                                    <p:animScale>
                                      <p:cBhvr>
                                        <p:cTn id="37"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ergaminos para escribir la carta a santa claus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64" y="120314"/>
            <a:ext cx="11661006" cy="6400802"/>
          </a:xfrm>
          <a:prstGeom prst="rect">
            <a:avLst/>
          </a:prstGeom>
        </p:spPr>
      </p:pic>
      <p:sp>
        <p:nvSpPr>
          <p:cNvPr id="5" name="TextBox 4"/>
          <p:cNvSpPr txBox="1"/>
          <p:nvPr/>
        </p:nvSpPr>
        <p:spPr>
          <a:xfrm>
            <a:off x="7257448" y="620829"/>
            <a:ext cx="184731" cy="369332"/>
          </a:xfrm>
          <a:prstGeom prst="rect">
            <a:avLst/>
          </a:prstGeom>
          <a:noFill/>
        </p:spPr>
        <p:txBody>
          <a:bodyPr wrap="none" rtlCol="0">
            <a:spAutoFit/>
          </a:bodyPr>
          <a:lstStyle/>
          <a:p>
            <a:endParaRPr lang="en-US" dirty="0"/>
          </a:p>
        </p:txBody>
      </p:sp>
      <p:sp>
        <p:nvSpPr>
          <p:cNvPr id="2" name="TextBox 1"/>
          <p:cNvSpPr txBox="1"/>
          <p:nvPr/>
        </p:nvSpPr>
        <p:spPr>
          <a:xfrm rot="18977470">
            <a:off x="3320716" y="2213811"/>
            <a:ext cx="6535532" cy="861774"/>
          </a:xfrm>
          <a:prstGeom prst="rect">
            <a:avLst/>
          </a:prstGeom>
          <a:noFill/>
        </p:spPr>
        <p:txBody>
          <a:bodyPr wrap="square" rtlCol="0">
            <a:spAutoFit/>
          </a:bodyPr>
          <a:lstStyle/>
          <a:p>
            <a:r>
              <a:rPr lang="ar-IQ" sz="3200" dirty="0" smtClean="0">
                <a:solidFill>
                  <a:srgbClr val="FF0000"/>
                </a:solidFill>
              </a:rPr>
              <a:t>السلام عليكم ورحمة الله وبركاته </a:t>
            </a:r>
          </a:p>
          <a:p>
            <a:endParaRPr lang="en-US" dirty="0"/>
          </a:p>
        </p:txBody>
      </p:sp>
    </p:spTree>
    <p:extLst>
      <p:ext uri="{BB962C8B-B14F-4D97-AF65-F5344CB8AC3E}">
        <p14:creationId xmlns:p14="http://schemas.microsoft.com/office/powerpoint/2010/main" val="5566185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xit" presetSubtype="0" fill="hold" grpId="0" nodeType="clickEffect">
                                  <p:stCondLst>
                                    <p:cond delay="0"/>
                                  </p:stCondLst>
                                  <p:childTnLst>
                                    <p:animEffect transition="out" filter="fade">
                                      <p:cBhvr>
                                        <p:cTn id="6" dur="3250"/>
                                        <p:tgtEl>
                                          <p:spTgt spid="2"/>
                                        </p:tgtEl>
                                      </p:cBhvr>
                                    </p:animEffect>
                                    <p:anim calcmode="lin" valueType="num">
                                      <p:cBhvr>
                                        <p:cTn id="7" dur="3250"/>
                                        <p:tgtEl>
                                          <p:spTgt spid="2"/>
                                        </p:tgtEl>
                                        <p:attrNameLst>
                                          <p:attrName>ppt_x</p:attrName>
                                        </p:attrNameLst>
                                      </p:cBhvr>
                                      <p:tavLst>
                                        <p:tav tm="0">
                                          <p:val>
                                            <p:strVal val="ppt_x"/>
                                          </p:val>
                                        </p:tav>
                                        <p:tav tm="100000">
                                          <p:val>
                                            <p:strVal val="ppt_x"/>
                                          </p:val>
                                        </p:tav>
                                      </p:tavLst>
                                    </p:anim>
                                    <p:anim calcmode="lin" valueType="num">
                                      <p:cBhvr>
                                        <p:cTn id="8" dur="325" decel="100000"/>
                                        <p:tgtEl>
                                          <p:spTgt spid="2"/>
                                        </p:tgtEl>
                                        <p:attrNameLst>
                                          <p:attrName>ppt_y</p:attrName>
                                        </p:attrNameLst>
                                      </p:cBhvr>
                                      <p:tavLst>
                                        <p:tav tm="0">
                                          <p:val>
                                            <p:strVal val="ppt_y"/>
                                          </p:val>
                                        </p:tav>
                                        <p:tav tm="100000">
                                          <p:val>
                                            <p:strVal val="ppt_y-.03"/>
                                          </p:val>
                                        </p:tav>
                                      </p:tavLst>
                                    </p:anim>
                                    <p:anim calcmode="lin" valueType="num">
                                      <p:cBhvr>
                                        <p:cTn id="9" dur="2925" accel="100000">
                                          <p:stCondLst>
                                            <p:cond delay="325"/>
                                          </p:stCondLst>
                                        </p:cTn>
                                        <p:tgtEl>
                                          <p:spTgt spid="2"/>
                                        </p:tgtEl>
                                        <p:attrNameLst>
                                          <p:attrName>ppt_y</p:attrName>
                                        </p:attrNameLst>
                                      </p:cBhvr>
                                      <p:tavLst>
                                        <p:tav tm="0">
                                          <p:val>
                                            <p:strVal val="ppt_y"/>
                                          </p:val>
                                        </p:tav>
                                        <p:tav tm="100000">
                                          <p:val>
                                            <p:strVal val="ppt_y+1"/>
                                          </p:val>
                                        </p:tav>
                                      </p:tavLst>
                                    </p:anim>
                                    <p:set>
                                      <p:cBhvr>
                                        <p:cTn id="10" dur="1" fill="hold">
                                          <p:stCondLst>
                                            <p:cond delay="3249"/>
                                          </p:stCondLst>
                                        </p:cTn>
                                        <p:tgtEl>
                                          <p:spTgt spid="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6" presetClass="exit" presetSubtype="0" fill="hold" grpId="1" nodeType="clickEffect">
                                  <p:stCondLst>
                                    <p:cond delay="0"/>
                                  </p:stCondLst>
                                  <p:childTnLst>
                                    <p:animEffect transition="out" filter="wipe(down)">
                                      <p:cBhvr>
                                        <p:cTn id="14" dur="180" accel="50000">
                                          <p:stCondLst>
                                            <p:cond delay="1820"/>
                                          </p:stCondLst>
                                        </p:cTn>
                                        <p:tgtEl>
                                          <p:spTgt spid="2"/>
                                        </p:tgtEl>
                                      </p:cBhvr>
                                    </p:animEffect>
                                    <p:anim calcmode="lin" valueType="num">
                                      <p:cBhvr>
                                        <p:cTn id="15"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16"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17"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8"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9"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0"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1"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22" dur="26">
                                          <p:stCondLst>
                                            <p:cond delay="620"/>
                                          </p:stCondLst>
                                        </p:cTn>
                                        <p:tgtEl>
                                          <p:spTgt spid="2"/>
                                        </p:tgtEl>
                                      </p:cBhvr>
                                      <p:to x="100000" y="60000"/>
                                    </p:animScale>
                                    <p:animScale>
                                      <p:cBhvr>
                                        <p:cTn id="23" dur="166" decel="50000">
                                          <p:stCondLst>
                                            <p:cond delay="646"/>
                                          </p:stCondLst>
                                        </p:cTn>
                                        <p:tgtEl>
                                          <p:spTgt spid="2"/>
                                        </p:tgtEl>
                                      </p:cBhvr>
                                      <p:to x="100000" y="100000"/>
                                    </p:animScale>
                                    <p:animScale>
                                      <p:cBhvr>
                                        <p:cTn id="24" dur="26">
                                          <p:stCondLst>
                                            <p:cond delay="1312"/>
                                          </p:stCondLst>
                                        </p:cTn>
                                        <p:tgtEl>
                                          <p:spTgt spid="2"/>
                                        </p:tgtEl>
                                      </p:cBhvr>
                                      <p:to x="100000" y="80000"/>
                                    </p:animScale>
                                    <p:animScale>
                                      <p:cBhvr>
                                        <p:cTn id="25" dur="166" decel="50000">
                                          <p:stCondLst>
                                            <p:cond delay="1338"/>
                                          </p:stCondLst>
                                        </p:cTn>
                                        <p:tgtEl>
                                          <p:spTgt spid="2"/>
                                        </p:tgtEl>
                                      </p:cBhvr>
                                      <p:to x="100000" y="100000"/>
                                    </p:animScale>
                                    <p:animScale>
                                      <p:cBhvr>
                                        <p:cTn id="26" dur="26">
                                          <p:stCondLst>
                                            <p:cond delay="1642"/>
                                          </p:stCondLst>
                                        </p:cTn>
                                        <p:tgtEl>
                                          <p:spTgt spid="2"/>
                                        </p:tgtEl>
                                      </p:cBhvr>
                                      <p:to x="100000" y="90000"/>
                                    </p:animScale>
                                    <p:animScale>
                                      <p:cBhvr>
                                        <p:cTn id="27" dur="166" decel="50000">
                                          <p:stCondLst>
                                            <p:cond delay="1668"/>
                                          </p:stCondLst>
                                        </p:cTn>
                                        <p:tgtEl>
                                          <p:spTgt spid="2"/>
                                        </p:tgtEl>
                                      </p:cBhvr>
                                      <p:to x="100000" y="100000"/>
                                    </p:animScale>
                                    <p:animScale>
                                      <p:cBhvr>
                                        <p:cTn id="28" dur="26">
                                          <p:stCondLst>
                                            <p:cond delay="1808"/>
                                          </p:stCondLst>
                                        </p:cTn>
                                        <p:tgtEl>
                                          <p:spTgt spid="2"/>
                                        </p:tgtEl>
                                      </p:cBhvr>
                                      <p:to x="100000" y="95000"/>
                                    </p:animScale>
                                    <p:animScale>
                                      <p:cBhvr>
                                        <p:cTn id="29" dur="166" decel="50000">
                                          <p:stCondLst>
                                            <p:cond delay="1834"/>
                                          </p:stCondLst>
                                        </p:cTn>
                                        <p:tgtEl>
                                          <p:spTgt spid="2"/>
                                        </p:tgtEl>
                                      </p:cBhvr>
                                      <p:to x="100000" y="100000"/>
                                    </p:animScale>
                                    <p:set>
                                      <p:cBhvr>
                                        <p:cTn id="30"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ergaminos para escribir la carta a santa claus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4002"/>
            <a:ext cx="11661006" cy="6400802"/>
          </a:xfrm>
          <a:prstGeom prst="rect">
            <a:avLst/>
          </a:prstGeom>
        </p:spPr>
      </p:pic>
      <p:sp>
        <p:nvSpPr>
          <p:cNvPr id="5" name="TextBox 4"/>
          <p:cNvSpPr txBox="1"/>
          <p:nvPr/>
        </p:nvSpPr>
        <p:spPr>
          <a:xfrm>
            <a:off x="7257448" y="620829"/>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82755024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TotalTime>
  <Words>475</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rasol</vt:lpstr>
      <vt:lpstr>Traditional 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husain alnoor</dc:creator>
  <cp:lastModifiedBy>husain alnoor</cp:lastModifiedBy>
  <cp:revision>20</cp:revision>
  <dcterms:created xsi:type="dcterms:W3CDTF">2020-03-28T16:36:58Z</dcterms:created>
  <dcterms:modified xsi:type="dcterms:W3CDTF">2020-03-28T20:20:06Z</dcterms:modified>
</cp:coreProperties>
</file>